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8" r:id="rId2"/>
    <p:sldId id="259" r:id="rId3"/>
    <p:sldId id="263" r:id="rId4"/>
    <p:sldId id="256"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518C"/>
    <a:srgbClr val="2AA1CB"/>
    <a:srgbClr val="525153"/>
    <a:srgbClr val="73AF4B"/>
    <a:srgbClr val="8B8B89"/>
    <a:srgbClr val="FAD238"/>
    <a:srgbClr val="67AB4A"/>
    <a:srgbClr val="249BC6"/>
    <a:srgbClr val="474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60" d="100"/>
          <a:sy n="60" d="100"/>
        </p:scale>
        <p:origin x="78" y="11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3AEC09-AC82-E840-9757-4B86567665C5}" type="datetimeFigureOut">
              <a:rPr lang="en-GB" smtClean="0"/>
              <a:t>26/06/2017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44F5C0-E13A-F74B-A8FB-76FD472B431A}" type="slidenum">
              <a:rPr lang="en-GB" smtClean="0"/>
              <a:t>‹#›</a:t>
            </a:fld>
            <a:endParaRPr lang="en-GB"/>
          </a:p>
        </p:txBody>
      </p:sp>
    </p:spTree>
    <p:extLst>
      <p:ext uri="{BB962C8B-B14F-4D97-AF65-F5344CB8AC3E}">
        <p14:creationId xmlns:p14="http://schemas.microsoft.com/office/powerpoint/2010/main" val="727590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44F5C0-E13A-F74B-A8FB-76FD472B431A}" type="slidenum">
              <a:rPr lang="en-GB" smtClean="0"/>
              <a:t>2</a:t>
            </a:fld>
            <a:endParaRPr lang="en-GB"/>
          </a:p>
        </p:txBody>
      </p:sp>
    </p:spTree>
    <p:extLst>
      <p:ext uri="{BB962C8B-B14F-4D97-AF65-F5344CB8AC3E}">
        <p14:creationId xmlns:p14="http://schemas.microsoft.com/office/powerpoint/2010/main" val="834655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09593DA-6A16-418B-9B98-A8559E92EFB7}" type="slidenum">
              <a:rPr lang="en-GB" smtClean="0"/>
              <a:t>3</a:t>
            </a:fld>
            <a:endParaRPr lang="en-GB"/>
          </a:p>
        </p:txBody>
      </p:sp>
    </p:spTree>
    <p:extLst>
      <p:ext uri="{BB962C8B-B14F-4D97-AF65-F5344CB8AC3E}">
        <p14:creationId xmlns:p14="http://schemas.microsoft.com/office/powerpoint/2010/main" val="1974971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F944F5C0-E13A-F74B-A8FB-76FD472B431A}" type="slidenum">
              <a:rPr lang="en-GB" smtClean="0"/>
              <a:t>4</a:t>
            </a:fld>
            <a:endParaRPr lang="en-GB"/>
          </a:p>
        </p:txBody>
      </p:sp>
    </p:spTree>
    <p:extLst>
      <p:ext uri="{BB962C8B-B14F-4D97-AF65-F5344CB8AC3E}">
        <p14:creationId xmlns:p14="http://schemas.microsoft.com/office/powerpoint/2010/main" val="1206017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44F5C0-E13A-F74B-A8FB-76FD472B431A}" type="slidenum">
              <a:rPr lang="en-GB" smtClean="0"/>
              <a:t>5</a:t>
            </a:fld>
            <a:endParaRPr lang="en-GB"/>
          </a:p>
        </p:txBody>
      </p:sp>
    </p:spTree>
    <p:extLst>
      <p:ext uri="{BB962C8B-B14F-4D97-AF65-F5344CB8AC3E}">
        <p14:creationId xmlns:p14="http://schemas.microsoft.com/office/powerpoint/2010/main" val="16398431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17358" y="2357931"/>
            <a:ext cx="10363200" cy="2143456"/>
          </a:xfrm>
        </p:spPr>
        <p:txBody>
          <a:bodyPr anchor="b"/>
          <a:lstStyle>
            <a:lvl1pPr algn="ctr">
              <a:defRPr sz="7385"/>
            </a:lvl1pPr>
          </a:lstStyle>
          <a:p>
            <a:r>
              <a:rPr lang="en-US" dirty="0" smtClean="0"/>
              <a:t>Click to edit Master title style</a:t>
            </a:r>
            <a:endParaRPr lang="en-US" dirty="0"/>
          </a:p>
        </p:txBody>
      </p:sp>
      <p:sp>
        <p:nvSpPr>
          <p:cNvPr id="5" name="Footer Placeholder 4"/>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7466" t="49891" r="84986" b="36496"/>
          <a:stretch/>
        </p:blipFill>
        <p:spPr>
          <a:xfrm rot="16200000">
            <a:off x="129301" y="5972768"/>
            <a:ext cx="747656" cy="979776"/>
          </a:xfrm>
          <a:prstGeom prst="rect">
            <a:avLst/>
          </a:prstGeom>
        </p:spPr>
      </p:pic>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31059" t="78728" r="55630" b="-1305"/>
          <a:stretch/>
        </p:blipFill>
        <p:spPr>
          <a:xfrm rot="10800000">
            <a:off x="10569119" y="5516217"/>
            <a:ext cx="1622878" cy="1320267"/>
          </a:xfrm>
          <a:prstGeom prst="rect">
            <a:avLst/>
          </a:prstGeom>
        </p:spPr>
      </p:pic>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43499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62665" y="1600202"/>
            <a:ext cx="5181600" cy="449014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6665" y="1600202"/>
            <a:ext cx="5181600" cy="449014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smtClean="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2134125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7385"/>
            </a:lvl1pPr>
          </a:lstStyle>
          <a:p>
            <a:r>
              <a:rPr lang="en-US" smtClean="0"/>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954">
                <a:solidFill>
                  <a:schemeClr val="tx1"/>
                </a:solidFill>
              </a:defRPr>
            </a:lvl1pPr>
            <a:lvl2pPr marL="562722" indent="0">
              <a:buNone/>
              <a:defRPr sz="2462">
                <a:solidFill>
                  <a:schemeClr val="tx1">
                    <a:tint val="75000"/>
                  </a:schemeClr>
                </a:solidFill>
              </a:defRPr>
            </a:lvl2pPr>
            <a:lvl3pPr marL="1125444" indent="0">
              <a:buNone/>
              <a:defRPr sz="2215">
                <a:solidFill>
                  <a:schemeClr val="tx1">
                    <a:tint val="75000"/>
                  </a:schemeClr>
                </a:solidFill>
              </a:defRPr>
            </a:lvl3pPr>
            <a:lvl4pPr marL="1688165" indent="0">
              <a:buNone/>
              <a:defRPr sz="1969">
                <a:solidFill>
                  <a:schemeClr val="tx1">
                    <a:tint val="75000"/>
                  </a:schemeClr>
                </a:solidFill>
              </a:defRPr>
            </a:lvl4pPr>
            <a:lvl5pPr marL="2250887" indent="0">
              <a:buNone/>
              <a:defRPr sz="1969">
                <a:solidFill>
                  <a:schemeClr val="tx1">
                    <a:tint val="75000"/>
                  </a:schemeClr>
                </a:solidFill>
              </a:defRPr>
            </a:lvl5pPr>
            <a:lvl6pPr marL="2813609" indent="0">
              <a:buNone/>
              <a:defRPr sz="1969">
                <a:solidFill>
                  <a:schemeClr val="tx1">
                    <a:tint val="75000"/>
                  </a:schemeClr>
                </a:solidFill>
              </a:defRPr>
            </a:lvl6pPr>
            <a:lvl7pPr marL="3376331" indent="0">
              <a:buNone/>
              <a:defRPr sz="1969">
                <a:solidFill>
                  <a:schemeClr val="tx1">
                    <a:tint val="75000"/>
                  </a:schemeClr>
                </a:solidFill>
              </a:defRPr>
            </a:lvl7pPr>
            <a:lvl8pPr marL="3939052" indent="0">
              <a:buNone/>
              <a:defRPr sz="1969">
                <a:solidFill>
                  <a:schemeClr val="tx1">
                    <a:tint val="75000"/>
                  </a:schemeClr>
                </a:solidFill>
              </a:defRPr>
            </a:lvl8pPr>
            <a:lvl9pPr marL="4501774" indent="0">
              <a:buNone/>
              <a:defRPr sz="1969">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smtClean="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2145055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smtClean="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90373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90" y="1789747"/>
            <a:ext cx="5157787" cy="823912"/>
          </a:xfrm>
        </p:spPr>
        <p:txBody>
          <a:bodyPr anchor="b"/>
          <a:lstStyle>
            <a:lvl1pPr marL="0" indent="0">
              <a:buNone/>
              <a:defRPr sz="2954" b="1"/>
            </a:lvl1pPr>
            <a:lvl2pPr marL="562722" indent="0">
              <a:buNone/>
              <a:defRPr sz="2462" b="1"/>
            </a:lvl2pPr>
            <a:lvl3pPr marL="1125444" indent="0">
              <a:buNone/>
              <a:defRPr sz="2215" b="1"/>
            </a:lvl3pPr>
            <a:lvl4pPr marL="1688165" indent="0">
              <a:buNone/>
              <a:defRPr sz="1969" b="1"/>
            </a:lvl4pPr>
            <a:lvl5pPr marL="2250887" indent="0">
              <a:buNone/>
              <a:defRPr sz="1969" b="1"/>
            </a:lvl5pPr>
            <a:lvl6pPr marL="2813609" indent="0">
              <a:buNone/>
              <a:defRPr sz="1969" b="1"/>
            </a:lvl6pPr>
            <a:lvl7pPr marL="3376331" indent="0">
              <a:buNone/>
              <a:defRPr sz="1969" b="1"/>
            </a:lvl7pPr>
            <a:lvl8pPr marL="3939052" indent="0">
              <a:buNone/>
              <a:defRPr sz="1969" b="1"/>
            </a:lvl8pPr>
            <a:lvl9pPr marL="4501774" indent="0">
              <a:buNone/>
              <a:defRPr sz="1969" b="1"/>
            </a:lvl9pPr>
          </a:lstStyle>
          <a:p>
            <a:pPr lvl="0"/>
            <a:r>
              <a:rPr lang="en-US" smtClean="0"/>
              <a:t>Click to edit Master text styles</a:t>
            </a:r>
          </a:p>
        </p:txBody>
      </p:sp>
      <p:sp>
        <p:nvSpPr>
          <p:cNvPr id="4" name="Content Placeholder 3"/>
          <p:cNvSpPr>
            <a:spLocks noGrp="1"/>
          </p:cNvSpPr>
          <p:nvPr>
            <p:ph sz="half" idx="2"/>
          </p:nvPr>
        </p:nvSpPr>
        <p:spPr>
          <a:xfrm>
            <a:off x="839790" y="2832024"/>
            <a:ext cx="5157787" cy="3209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776098"/>
            <a:ext cx="5183188" cy="823912"/>
          </a:xfrm>
        </p:spPr>
        <p:txBody>
          <a:bodyPr anchor="b"/>
          <a:lstStyle>
            <a:lvl1pPr marL="0" indent="0">
              <a:buNone/>
              <a:defRPr sz="2954" b="1"/>
            </a:lvl1pPr>
            <a:lvl2pPr marL="562722" indent="0">
              <a:buNone/>
              <a:defRPr sz="2462" b="1"/>
            </a:lvl2pPr>
            <a:lvl3pPr marL="1125444" indent="0">
              <a:buNone/>
              <a:defRPr sz="2215" b="1"/>
            </a:lvl3pPr>
            <a:lvl4pPr marL="1688165" indent="0">
              <a:buNone/>
              <a:defRPr sz="1969" b="1"/>
            </a:lvl4pPr>
            <a:lvl5pPr marL="2250887" indent="0">
              <a:buNone/>
              <a:defRPr sz="1969" b="1"/>
            </a:lvl5pPr>
            <a:lvl6pPr marL="2813609" indent="0">
              <a:buNone/>
              <a:defRPr sz="1969" b="1"/>
            </a:lvl6pPr>
            <a:lvl7pPr marL="3376331" indent="0">
              <a:buNone/>
              <a:defRPr sz="1969" b="1"/>
            </a:lvl7pPr>
            <a:lvl8pPr marL="3939052" indent="0">
              <a:buNone/>
              <a:defRPr sz="1969" b="1"/>
            </a:lvl8pPr>
            <a:lvl9pPr marL="4501774" indent="0">
              <a:buNone/>
              <a:defRPr sz="1969" b="1"/>
            </a:lvl9pPr>
          </a:lstStyle>
          <a:p>
            <a:pPr lvl="0"/>
            <a:r>
              <a:rPr lang="en-US" smtClean="0"/>
              <a:t>Click to edit Master text styles</a:t>
            </a:r>
          </a:p>
        </p:txBody>
      </p:sp>
      <p:sp>
        <p:nvSpPr>
          <p:cNvPr id="6" name="Content Placeholder 5"/>
          <p:cNvSpPr>
            <a:spLocks noGrp="1"/>
          </p:cNvSpPr>
          <p:nvPr>
            <p:ph sz="quarter" idx="4"/>
          </p:nvPr>
        </p:nvSpPr>
        <p:spPr>
          <a:xfrm>
            <a:off x="6172200" y="2845672"/>
            <a:ext cx="5183188" cy="3209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97616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1737591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4038601" y="6356353"/>
            <a:ext cx="4114800" cy="365125"/>
          </a:xfrm>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73821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1639955"/>
            <a:ext cx="10515600" cy="72659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1" y="2501485"/>
            <a:ext cx="10515600" cy="322345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477">
                <a:solidFill>
                  <a:schemeClr val="tx1">
                    <a:tint val="75000"/>
                  </a:schemeClr>
                </a:solidFill>
              </a:defRPr>
            </a:lvl1pPr>
          </a:lstStyle>
          <a:p>
            <a:endParaRPr lang="en-GB" b="1" dirty="0" smtClean="0">
              <a:solidFill>
                <a:srgbClr val="8B8B89"/>
              </a:solidFill>
              <a:latin typeface="Lato" charset="0"/>
              <a:ea typeface="Lato" charset="0"/>
              <a:cs typeface="Lato" charset="0"/>
            </a:endParaRPr>
          </a:p>
          <a:p>
            <a:r>
              <a:rPr lang="en-GB" b="1" dirty="0" err="1" smtClean="0">
                <a:solidFill>
                  <a:srgbClr val="8B8B89"/>
                </a:solidFill>
                <a:latin typeface="Lato" charset="0"/>
                <a:ea typeface="Lato" charset="0"/>
                <a:cs typeface="Lato" charset="0"/>
              </a:rPr>
              <a:t>www.ourmigrationstory.org.uk</a:t>
            </a:r>
            <a:endParaRPr lang="en-GB" b="1" dirty="0" smtClean="0"/>
          </a:p>
          <a:p>
            <a:endParaRPr lang="en-GB" dirty="0"/>
          </a:p>
        </p:txBody>
      </p:sp>
      <p:sp>
        <p:nvSpPr>
          <p:cNvPr id="8" name="Footer Placeholder 4"/>
          <p:cNvSpPr txBox="1">
            <a:spLocks/>
          </p:cNvSpPr>
          <p:nvPr userDrawn="1"/>
        </p:nvSpPr>
        <p:spPr>
          <a:xfrm>
            <a:off x="4038601" y="6356353"/>
            <a:ext cx="4114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2215" dirty="0"/>
          </a:p>
        </p:txBody>
      </p:sp>
      <p:pic>
        <p:nvPicPr>
          <p:cNvPr id="9" name="Picture 8"/>
          <p:cNvPicPr>
            <a:picLocks noChangeAspect="1"/>
          </p:cNvPicPr>
          <p:nvPr userDrawn="1"/>
        </p:nvPicPr>
        <p:blipFill rotWithShape="1">
          <a:blip r:embed="rId9">
            <a:extLst>
              <a:ext uri="{28A0092B-C50C-407E-A947-70E740481C1C}">
                <a14:useLocalDpi xmlns:a14="http://schemas.microsoft.com/office/drawing/2010/main" val="0"/>
              </a:ext>
            </a:extLst>
          </a:blip>
          <a:srcRect l="7466" t="49891" r="84986" b="36496"/>
          <a:stretch/>
        </p:blipFill>
        <p:spPr>
          <a:xfrm rot="16200000">
            <a:off x="129301" y="5972768"/>
            <a:ext cx="747656" cy="979776"/>
          </a:xfrm>
          <a:prstGeom prst="rect">
            <a:avLst/>
          </a:prstGeom>
        </p:spPr>
      </p:pic>
      <p:pic>
        <p:nvPicPr>
          <p:cNvPr id="10" name="Picture 9"/>
          <p:cNvPicPr>
            <a:picLocks noChangeAspect="1"/>
          </p:cNvPicPr>
          <p:nvPr userDrawn="1"/>
        </p:nvPicPr>
        <p:blipFill rotWithShape="1">
          <a:blip r:embed="rId9">
            <a:extLst>
              <a:ext uri="{28A0092B-C50C-407E-A947-70E740481C1C}">
                <a14:useLocalDpi xmlns:a14="http://schemas.microsoft.com/office/drawing/2010/main" val="0"/>
              </a:ext>
            </a:extLst>
          </a:blip>
          <a:srcRect l="31059" t="78728" r="55630" b="-1305"/>
          <a:stretch/>
        </p:blipFill>
        <p:spPr>
          <a:xfrm rot="10800000">
            <a:off x="10569119" y="5516217"/>
            <a:ext cx="1622878" cy="1320267"/>
          </a:xfrm>
          <a:prstGeom prst="rect">
            <a:avLst/>
          </a:prstGeom>
        </p:spPr>
      </p:pic>
    </p:spTree>
    <p:extLst>
      <p:ext uri="{BB962C8B-B14F-4D97-AF65-F5344CB8AC3E}">
        <p14:creationId xmlns:p14="http://schemas.microsoft.com/office/powerpoint/2010/main" val="748393331"/>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3" r:id="rId3"/>
    <p:sldLayoutId id="2147483662" r:id="rId4"/>
    <p:sldLayoutId id="2147483665" r:id="rId5"/>
    <p:sldLayoutId id="2147483666" r:id="rId6"/>
    <p:sldLayoutId id="2147483667" r:id="rId7"/>
  </p:sldLayoutIdLst>
  <p:txStyles>
    <p:titleStyle>
      <a:lvl1pPr algn="l" defTabSz="1125444" rtl="0" eaLnBrk="1" latinLnBrk="0" hangingPunct="1">
        <a:lnSpc>
          <a:spcPct val="90000"/>
        </a:lnSpc>
        <a:spcBef>
          <a:spcPct val="0"/>
        </a:spcBef>
        <a:buNone/>
        <a:defRPr sz="5416" kern="1200">
          <a:solidFill>
            <a:schemeClr val="tx1"/>
          </a:solidFill>
          <a:latin typeface="+mj-lt"/>
          <a:ea typeface="+mj-ea"/>
          <a:cs typeface="+mj-cs"/>
        </a:defRPr>
      </a:lvl1pPr>
    </p:titleStyle>
    <p:bodyStyle>
      <a:lvl1pPr marL="281361" indent="-281361" algn="l" defTabSz="1125444" rtl="0" eaLnBrk="1" latinLnBrk="0" hangingPunct="1">
        <a:lnSpc>
          <a:spcPct val="90000"/>
        </a:lnSpc>
        <a:spcBef>
          <a:spcPts val="1231"/>
        </a:spcBef>
        <a:buFont typeface="Arial" panose="020B0604020202020204" pitchFamily="34" charset="0"/>
        <a:buChar char="•"/>
        <a:defRPr sz="3446" kern="1200">
          <a:solidFill>
            <a:schemeClr val="tx1"/>
          </a:solidFill>
          <a:latin typeface="+mn-lt"/>
          <a:ea typeface="+mn-ea"/>
          <a:cs typeface="+mn-cs"/>
        </a:defRPr>
      </a:lvl1pPr>
      <a:lvl2pPr marL="844083" indent="-281361" algn="l" defTabSz="1125444" rtl="0" eaLnBrk="1" latinLnBrk="0" hangingPunct="1">
        <a:lnSpc>
          <a:spcPct val="90000"/>
        </a:lnSpc>
        <a:spcBef>
          <a:spcPts val="615"/>
        </a:spcBef>
        <a:buFont typeface="Arial" panose="020B0604020202020204" pitchFamily="34" charset="0"/>
        <a:buChar char="•"/>
        <a:defRPr sz="2954" kern="1200">
          <a:solidFill>
            <a:schemeClr val="tx1"/>
          </a:solidFill>
          <a:latin typeface="+mn-lt"/>
          <a:ea typeface="+mn-ea"/>
          <a:cs typeface="+mn-cs"/>
        </a:defRPr>
      </a:lvl2pPr>
      <a:lvl3pPr marL="1406804" indent="-281361" algn="l" defTabSz="1125444" rtl="0" eaLnBrk="1" latinLnBrk="0" hangingPunct="1">
        <a:lnSpc>
          <a:spcPct val="90000"/>
        </a:lnSpc>
        <a:spcBef>
          <a:spcPts val="615"/>
        </a:spcBef>
        <a:buFont typeface="Arial" panose="020B0604020202020204" pitchFamily="34" charset="0"/>
        <a:buChar char="•"/>
        <a:defRPr sz="2462" kern="1200">
          <a:solidFill>
            <a:schemeClr val="tx1"/>
          </a:solidFill>
          <a:latin typeface="+mn-lt"/>
          <a:ea typeface="+mn-ea"/>
          <a:cs typeface="+mn-cs"/>
        </a:defRPr>
      </a:lvl3pPr>
      <a:lvl4pPr marL="1969526" indent="-281361" algn="l" defTabSz="1125444" rtl="0" eaLnBrk="1" latinLnBrk="0" hangingPunct="1">
        <a:lnSpc>
          <a:spcPct val="90000"/>
        </a:lnSpc>
        <a:spcBef>
          <a:spcPts val="615"/>
        </a:spcBef>
        <a:buFont typeface="Arial" panose="020B0604020202020204" pitchFamily="34" charset="0"/>
        <a:buChar char="•"/>
        <a:defRPr sz="2215" kern="1200">
          <a:solidFill>
            <a:schemeClr val="tx1"/>
          </a:solidFill>
          <a:latin typeface="+mn-lt"/>
          <a:ea typeface="+mn-ea"/>
          <a:cs typeface="+mn-cs"/>
        </a:defRPr>
      </a:lvl4pPr>
      <a:lvl5pPr marL="2532248" indent="-281361" algn="l" defTabSz="1125444" rtl="0" eaLnBrk="1" latinLnBrk="0" hangingPunct="1">
        <a:lnSpc>
          <a:spcPct val="90000"/>
        </a:lnSpc>
        <a:spcBef>
          <a:spcPts val="615"/>
        </a:spcBef>
        <a:buFont typeface="Arial" panose="020B0604020202020204" pitchFamily="34" charset="0"/>
        <a:buChar char="•"/>
        <a:defRPr sz="2215" kern="1200">
          <a:solidFill>
            <a:schemeClr val="tx1"/>
          </a:solidFill>
          <a:latin typeface="+mn-lt"/>
          <a:ea typeface="+mn-ea"/>
          <a:cs typeface="+mn-cs"/>
        </a:defRPr>
      </a:lvl5pPr>
      <a:lvl6pPr marL="3094970" indent="-281361" algn="l" defTabSz="1125444" rtl="0" eaLnBrk="1" latinLnBrk="0" hangingPunct="1">
        <a:lnSpc>
          <a:spcPct val="90000"/>
        </a:lnSpc>
        <a:spcBef>
          <a:spcPts val="615"/>
        </a:spcBef>
        <a:buFont typeface="Arial" panose="020B0604020202020204" pitchFamily="34" charset="0"/>
        <a:buChar char="•"/>
        <a:defRPr sz="2215" kern="1200">
          <a:solidFill>
            <a:schemeClr val="tx1"/>
          </a:solidFill>
          <a:latin typeface="+mn-lt"/>
          <a:ea typeface="+mn-ea"/>
          <a:cs typeface="+mn-cs"/>
        </a:defRPr>
      </a:lvl6pPr>
      <a:lvl7pPr marL="3657691" indent="-281361" algn="l" defTabSz="1125444" rtl="0" eaLnBrk="1" latinLnBrk="0" hangingPunct="1">
        <a:lnSpc>
          <a:spcPct val="90000"/>
        </a:lnSpc>
        <a:spcBef>
          <a:spcPts val="615"/>
        </a:spcBef>
        <a:buFont typeface="Arial" panose="020B0604020202020204" pitchFamily="34" charset="0"/>
        <a:buChar char="•"/>
        <a:defRPr sz="2215" kern="1200">
          <a:solidFill>
            <a:schemeClr val="tx1"/>
          </a:solidFill>
          <a:latin typeface="+mn-lt"/>
          <a:ea typeface="+mn-ea"/>
          <a:cs typeface="+mn-cs"/>
        </a:defRPr>
      </a:lvl7pPr>
      <a:lvl8pPr marL="4220413" indent="-281361" algn="l" defTabSz="1125444" rtl="0" eaLnBrk="1" latinLnBrk="0" hangingPunct="1">
        <a:lnSpc>
          <a:spcPct val="90000"/>
        </a:lnSpc>
        <a:spcBef>
          <a:spcPts val="615"/>
        </a:spcBef>
        <a:buFont typeface="Arial" panose="020B0604020202020204" pitchFamily="34" charset="0"/>
        <a:buChar char="•"/>
        <a:defRPr sz="2215" kern="1200">
          <a:solidFill>
            <a:schemeClr val="tx1"/>
          </a:solidFill>
          <a:latin typeface="+mn-lt"/>
          <a:ea typeface="+mn-ea"/>
          <a:cs typeface="+mn-cs"/>
        </a:defRPr>
      </a:lvl8pPr>
      <a:lvl9pPr marL="4783135" indent="-281361" algn="l" defTabSz="1125444" rtl="0" eaLnBrk="1" latinLnBrk="0" hangingPunct="1">
        <a:lnSpc>
          <a:spcPct val="90000"/>
        </a:lnSpc>
        <a:spcBef>
          <a:spcPts val="615"/>
        </a:spcBef>
        <a:buFont typeface="Arial" panose="020B0604020202020204" pitchFamily="34" charset="0"/>
        <a:buChar char="•"/>
        <a:defRPr sz="2215" kern="1200">
          <a:solidFill>
            <a:schemeClr val="tx1"/>
          </a:solidFill>
          <a:latin typeface="+mn-lt"/>
          <a:ea typeface="+mn-ea"/>
          <a:cs typeface="+mn-cs"/>
        </a:defRPr>
      </a:lvl9pPr>
    </p:bodyStyle>
    <p:otherStyle>
      <a:defPPr>
        <a:defRPr lang="en-US"/>
      </a:defPPr>
      <a:lvl1pPr marL="0" algn="l" defTabSz="1125444" rtl="0" eaLnBrk="1" latinLnBrk="0" hangingPunct="1">
        <a:defRPr sz="2215" kern="1200">
          <a:solidFill>
            <a:schemeClr val="tx1"/>
          </a:solidFill>
          <a:latin typeface="+mn-lt"/>
          <a:ea typeface="+mn-ea"/>
          <a:cs typeface="+mn-cs"/>
        </a:defRPr>
      </a:lvl1pPr>
      <a:lvl2pPr marL="562722" algn="l" defTabSz="1125444" rtl="0" eaLnBrk="1" latinLnBrk="0" hangingPunct="1">
        <a:defRPr sz="2215" kern="1200">
          <a:solidFill>
            <a:schemeClr val="tx1"/>
          </a:solidFill>
          <a:latin typeface="+mn-lt"/>
          <a:ea typeface="+mn-ea"/>
          <a:cs typeface="+mn-cs"/>
        </a:defRPr>
      </a:lvl2pPr>
      <a:lvl3pPr marL="1125444" algn="l" defTabSz="1125444" rtl="0" eaLnBrk="1" latinLnBrk="0" hangingPunct="1">
        <a:defRPr sz="2215" kern="1200">
          <a:solidFill>
            <a:schemeClr val="tx1"/>
          </a:solidFill>
          <a:latin typeface="+mn-lt"/>
          <a:ea typeface="+mn-ea"/>
          <a:cs typeface="+mn-cs"/>
        </a:defRPr>
      </a:lvl3pPr>
      <a:lvl4pPr marL="1688165" algn="l" defTabSz="1125444" rtl="0" eaLnBrk="1" latinLnBrk="0" hangingPunct="1">
        <a:defRPr sz="2215" kern="1200">
          <a:solidFill>
            <a:schemeClr val="tx1"/>
          </a:solidFill>
          <a:latin typeface="+mn-lt"/>
          <a:ea typeface="+mn-ea"/>
          <a:cs typeface="+mn-cs"/>
        </a:defRPr>
      </a:lvl4pPr>
      <a:lvl5pPr marL="2250887" algn="l" defTabSz="1125444" rtl="0" eaLnBrk="1" latinLnBrk="0" hangingPunct="1">
        <a:defRPr sz="2215" kern="1200">
          <a:solidFill>
            <a:schemeClr val="tx1"/>
          </a:solidFill>
          <a:latin typeface="+mn-lt"/>
          <a:ea typeface="+mn-ea"/>
          <a:cs typeface="+mn-cs"/>
        </a:defRPr>
      </a:lvl5pPr>
      <a:lvl6pPr marL="2813609" algn="l" defTabSz="1125444" rtl="0" eaLnBrk="1" latinLnBrk="0" hangingPunct="1">
        <a:defRPr sz="2215" kern="1200">
          <a:solidFill>
            <a:schemeClr val="tx1"/>
          </a:solidFill>
          <a:latin typeface="+mn-lt"/>
          <a:ea typeface="+mn-ea"/>
          <a:cs typeface="+mn-cs"/>
        </a:defRPr>
      </a:lvl6pPr>
      <a:lvl7pPr marL="3376331" algn="l" defTabSz="1125444" rtl="0" eaLnBrk="1" latinLnBrk="0" hangingPunct="1">
        <a:defRPr sz="2215" kern="1200">
          <a:solidFill>
            <a:schemeClr val="tx1"/>
          </a:solidFill>
          <a:latin typeface="+mn-lt"/>
          <a:ea typeface="+mn-ea"/>
          <a:cs typeface="+mn-cs"/>
        </a:defRPr>
      </a:lvl7pPr>
      <a:lvl8pPr marL="3939052" algn="l" defTabSz="1125444" rtl="0" eaLnBrk="1" latinLnBrk="0" hangingPunct="1">
        <a:defRPr sz="2215" kern="1200">
          <a:solidFill>
            <a:schemeClr val="tx1"/>
          </a:solidFill>
          <a:latin typeface="+mn-lt"/>
          <a:ea typeface="+mn-ea"/>
          <a:cs typeface="+mn-cs"/>
        </a:defRPr>
      </a:lvl8pPr>
      <a:lvl9pPr marL="4501774" algn="l" defTabSz="1125444" rtl="0" eaLnBrk="1" latinLnBrk="0" hangingPunct="1">
        <a:defRPr sz="22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ourmigrationstory.org.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ourmigrationstory.org.uk/oms/by-era/1900&#8211;2000"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ourmigrationstory.org.uk/oms/families-divided-the-campaign-for-anwar-ditta-and-her-children" TargetMode="External"/><Relationship Id="rId7" Type="http://schemas.openxmlformats.org/officeDocument/2006/relationships/hyperlink" Target="http://www.ourmigrationstory.org.uk/oms/polish-migration-after-200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www.ourmigrationstory.org.uk/oms/from-east-africa-to-grunwick-jayaben-desai" TargetMode="External"/><Relationship Id="rId5" Type="http://schemas.openxmlformats.org/officeDocument/2006/relationships/hyperlink" Target="http://www.ourmigrationstory.org.uk/oms/sailing-to-new-shores-the-story-of-jannett-v-creese" TargetMode="External"/><Relationship Id="rId4" Type="http://schemas.openxmlformats.org/officeDocument/2006/relationships/hyperlink" Target="http://www.ourmigrationstory.org.uk/oms/london-on-the-move-west-indian-transport-worker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936043" y="2123780"/>
            <a:ext cx="10363200" cy="2638100"/>
          </a:xfrm>
        </p:spPr>
        <p:txBody>
          <a:bodyPr>
            <a:normAutofit/>
          </a:bodyPr>
          <a:lstStyle/>
          <a:p>
            <a:r>
              <a:rPr lang="en-GB" b="1" dirty="0" smtClean="0">
                <a:solidFill>
                  <a:srgbClr val="474747"/>
                </a:solidFill>
                <a:latin typeface="Lato" charset="0"/>
                <a:ea typeface="Lato" charset="0"/>
                <a:cs typeface="Lato" charset="0"/>
              </a:rPr>
              <a:t>Post-World War II Migration to Britain</a:t>
            </a:r>
            <a:endParaRPr lang="en-GB" sz="6154" dirty="0">
              <a:solidFill>
                <a:srgbClr val="8B8B89"/>
              </a:solidFill>
              <a:latin typeface="Lato" charset="0"/>
              <a:ea typeface="Lato" charset="0"/>
              <a:cs typeface="Lato" charset="0"/>
            </a:endParaRPr>
          </a:p>
        </p:txBody>
      </p:sp>
      <p:sp>
        <p:nvSpPr>
          <p:cNvPr id="11" name="TextBox 10"/>
          <p:cNvSpPr txBox="1"/>
          <p:nvPr/>
        </p:nvSpPr>
        <p:spPr>
          <a:xfrm>
            <a:off x="4093679" y="6372698"/>
            <a:ext cx="4015843" cy="433196"/>
          </a:xfrm>
          <a:prstGeom prst="rect">
            <a:avLst/>
          </a:prstGeom>
          <a:noFill/>
        </p:spPr>
        <p:txBody>
          <a:bodyPr wrap="none" rtlCol="0">
            <a:spAutoFit/>
          </a:bodyPr>
          <a:lstStyle/>
          <a:p>
            <a:r>
              <a:rPr lang="en-GB" sz="2215" dirty="0" smtClean="0">
                <a:solidFill>
                  <a:srgbClr val="8B8B89"/>
                </a:solidFill>
                <a:latin typeface="Lato" charset="0"/>
                <a:ea typeface="Lato" charset="0"/>
                <a:cs typeface="Lato" charset="0"/>
                <a:hlinkClick r:id="rId2"/>
              </a:rPr>
              <a:t>www.ourmigrationstory.org.uk</a:t>
            </a:r>
            <a:endParaRPr lang="en-GB" sz="2215" dirty="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1445157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847807" y="991524"/>
            <a:ext cx="5157787" cy="1014046"/>
          </a:xfrm>
        </p:spPr>
        <p:txBody>
          <a:bodyPr/>
          <a:lstStyle/>
          <a:p>
            <a:r>
              <a:rPr lang="en-GB" sz="2500" dirty="0" smtClean="0">
                <a:latin typeface="Lato" panose="020F0502020204030203" pitchFamily="34" charset="0"/>
                <a:ea typeface="Lato" panose="020F0502020204030203" pitchFamily="34" charset="0"/>
                <a:cs typeface="Lato" panose="020F0502020204030203" pitchFamily="34" charset="0"/>
              </a:rPr>
              <a:t>Lesson Objectives</a:t>
            </a:r>
            <a:endParaRPr lang="en-GB" sz="2500" dirty="0">
              <a:latin typeface="Lato" panose="020F0502020204030203" pitchFamily="34" charset="0"/>
              <a:ea typeface="Lato" panose="020F0502020204030203" pitchFamily="34" charset="0"/>
              <a:cs typeface="Lato" panose="020F0502020204030203" pitchFamily="34" charset="0"/>
            </a:endParaRPr>
          </a:p>
        </p:txBody>
      </p:sp>
      <p:sp>
        <p:nvSpPr>
          <p:cNvPr id="6" name="Content Placeholder 5"/>
          <p:cNvSpPr>
            <a:spLocks noGrp="1"/>
          </p:cNvSpPr>
          <p:nvPr>
            <p:ph sz="half" idx="2"/>
          </p:nvPr>
        </p:nvSpPr>
        <p:spPr>
          <a:xfrm>
            <a:off x="847807" y="2274326"/>
            <a:ext cx="5157787" cy="3950677"/>
          </a:xfrm>
        </p:spPr>
        <p:txBody>
          <a:bodyPr>
            <a:normAutofit/>
          </a:bodyPr>
          <a:lstStyle/>
          <a:p>
            <a:pPr marL="562722" indent="-562722"/>
            <a:r>
              <a:rPr lang="en-GB" sz="2400" dirty="0">
                <a:latin typeface="Lato" panose="020F0502020204030203" pitchFamily="34" charset="0"/>
                <a:ea typeface="Lato" panose="020F0502020204030203" pitchFamily="34" charset="0"/>
                <a:cs typeface="Lato" panose="020F0502020204030203" pitchFamily="34" charset="0"/>
              </a:rPr>
              <a:t>To identify groups of immigrants already in Britain by 1945, and the groups who came after World War Two</a:t>
            </a:r>
          </a:p>
          <a:p>
            <a:pPr marL="562722" indent="-562722"/>
            <a:r>
              <a:rPr lang="en-GB" sz="2400" dirty="0">
                <a:latin typeface="Lato" panose="020F0502020204030203" pitchFamily="34" charset="0"/>
                <a:ea typeface="Lato" panose="020F0502020204030203" pitchFamily="34" charset="0"/>
                <a:cs typeface="Lato" panose="020F0502020204030203" pitchFamily="34" charset="0"/>
              </a:rPr>
              <a:t>To identify which post-war groups were ‘pushed’ and/or ‘pulled’ to Britain and to explain how and why</a:t>
            </a:r>
          </a:p>
          <a:p>
            <a:pPr marL="0" indent="0">
              <a:buNone/>
            </a:pPr>
            <a:r>
              <a:rPr lang="en-GB" sz="2400" dirty="0" smtClean="0">
                <a:latin typeface="Lato" panose="020F0502020204030203" pitchFamily="34" charset="0"/>
                <a:ea typeface="Lato" panose="020F0502020204030203" pitchFamily="34" charset="0"/>
                <a:cs typeface="Lato" panose="020F0502020204030203" pitchFamily="34" charset="0"/>
              </a:rPr>
              <a:t>. </a:t>
            </a:r>
            <a:endParaRPr lang="en-GB" sz="2400" dirty="0">
              <a:latin typeface="Lato" panose="020F0502020204030203" pitchFamily="34" charset="0"/>
              <a:ea typeface="Lato" panose="020F0502020204030203" pitchFamily="34" charset="0"/>
              <a:cs typeface="Lato" panose="020F0502020204030203" pitchFamily="34" charset="0"/>
            </a:endParaRPr>
          </a:p>
        </p:txBody>
      </p:sp>
      <p:sp>
        <p:nvSpPr>
          <p:cNvPr id="7" name="Text Placeholder 6"/>
          <p:cNvSpPr>
            <a:spLocks noGrp="1"/>
          </p:cNvSpPr>
          <p:nvPr>
            <p:ph type="body" sz="quarter" idx="3"/>
          </p:nvPr>
        </p:nvSpPr>
        <p:spPr>
          <a:xfrm>
            <a:off x="6180218" y="974725"/>
            <a:ext cx="5183188" cy="1014046"/>
          </a:xfrm>
        </p:spPr>
        <p:txBody>
          <a:bodyPr>
            <a:normAutofit/>
          </a:bodyPr>
          <a:lstStyle/>
          <a:p>
            <a:r>
              <a:rPr lang="en-GB" sz="2500" dirty="0" smtClean="0">
                <a:latin typeface="Lato" panose="020F0502020204030203" pitchFamily="34" charset="0"/>
                <a:ea typeface="Lato" panose="020F0502020204030203" pitchFamily="34" charset="0"/>
                <a:cs typeface="Lato" panose="020F0502020204030203" pitchFamily="34" charset="0"/>
              </a:rPr>
              <a:t>Starter task</a:t>
            </a:r>
            <a:endParaRPr lang="en-GB" sz="2500" dirty="0">
              <a:latin typeface="Lato" panose="020F0502020204030203" pitchFamily="34" charset="0"/>
              <a:ea typeface="Lato" panose="020F0502020204030203" pitchFamily="34" charset="0"/>
              <a:cs typeface="Lato" panose="020F0502020204030203" pitchFamily="34" charset="0"/>
            </a:endParaRPr>
          </a:p>
        </p:txBody>
      </p:sp>
      <p:sp>
        <p:nvSpPr>
          <p:cNvPr id="8" name="Content Placeholder 7"/>
          <p:cNvSpPr>
            <a:spLocks noGrp="1"/>
          </p:cNvSpPr>
          <p:nvPr>
            <p:ph sz="quarter" idx="4"/>
          </p:nvPr>
        </p:nvSpPr>
        <p:spPr>
          <a:xfrm>
            <a:off x="6180218" y="2291124"/>
            <a:ext cx="5183188" cy="3950677"/>
          </a:xfrm>
        </p:spPr>
        <p:txBody>
          <a:bodyPr>
            <a:normAutofit/>
          </a:bodyPr>
          <a:lstStyle/>
          <a:p>
            <a:pPr marL="0" indent="0">
              <a:buNone/>
            </a:pPr>
            <a:r>
              <a:rPr lang="en-GB" sz="2400" dirty="0">
                <a:latin typeface="Lato" panose="020F0502020204030203" pitchFamily="34" charset="0"/>
                <a:ea typeface="Lato" panose="020F0502020204030203" pitchFamily="34" charset="0"/>
                <a:cs typeface="Lato" panose="020F0502020204030203" pitchFamily="34" charset="0"/>
              </a:rPr>
              <a:t>Use the first nine migration stories 1900-2000s (</a:t>
            </a:r>
            <a:r>
              <a:rPr lang="en-GB" sz="2400" u="sng" dirty="0">
                <a:latin typeface="Lato" panose="020F0502020204030203" pitchFamily="34" charset="0"/>
                <a:ea typeface="Lato" panose="020F0502020204030203" pitchFamily="34" charset="0"/>
                <a:cs typeface="Lato" panose="020F0502020204030203" pitchFamily="34" charset="0"/>
                <a:hlinkClick r:id="rId3"/>
              </a:rPr>
              <a:t>http://www.ourmigrationstory.org.uk/oms/by-era/1900–2000</a:t>
            </a:r>
            <a:r>
              <a:rPr lang="en-GB" sz="2400" dirty="0">
                <a:latin typeface="Lato" panose="020F0502020204030203" pitchFamily="34" charset="0"/>
                <a:ea typeface="Lato" panose="020F0502020204030203" pitchFamily="34" charset="0"/>
                <a:cs typeface="Lato" panose="020F0502020204030203" pitchFamily="34" charset="0"/>
              </a:rPr>
              <a:t>) to complete the starter sheet identifying information about groups of immigrants already in Britain by the start of World War Two.</a:t>
            </a:r>
          </a:p>
          <a:p>
            <a:pPr marL="0" indent="0">
              <a:buNone/>
            </a:pPr>
            <a:endParaRPr lang="en-GB" sz="2400" dirty="0">
              <a:latin typeface="Lato" panose="020F0502020204030203" pitchFamily="34" charset="0"/>
              <a:ea typeface="Lato" panose="020F0502020204030203" pitchFamily="34" charset="0"/>
              <a:cs typeface="Lato" panose="020F0502020204030203" pitchFamily="34" charset="0"/>
            </a:endParaRPr>
          </a:p>
        </p:txBody>
      </p:sp>
      <p:sp>
        <p:nvSpPr>
          <p:cNvPr id="9" name="TextBox 8"/>
          <p:cNvSpPr txBox="1"/>
          <p:nvPr/>
        </p:nvSpPr>
        <p:spPr>
          <a:xfrm>
            <a:off x="4096154" y="6391724"/>
            <a:ext cx="4015843" cy="433196"/>
          </a:xfrm>
          <a:prstGeom prst="rect">
            <a:avLst/>
          </a:prstGeom>
          <a:noFill/>
        </p:spPr>
        <p:txBody>
          <a:bodyPr wrap="none" rtlCol="0">
            <a:spAutoFit/>
          </a:bodyPr>
          <a:lstStyle/>
          <a:p>
            <a:r>
              <a:rPr lang="en-GB" sz="2215" dirty="0" err="1">
                <a:solidFill>
                  <a:srgbClr val="8B8B89"/>
                </a:solidFill>
                <a:latin typeface="Lato" panose="020F0502020204030203" pitchFamily="34" charset="0"/>
                <a:ea typeface="Lato" panose="020F0502020204030203" pitchFamily="34" charset="0"/>
                <a:cs typeface="Lato" panose="020F0502020204030203" pitchFamily="34" charset="0"/>
              </a:rPr>
              <a:t>www.ourmigrationstory.org.uk</a:t>
            </a:r>
            <a:endParaRPr lang="en-GB" sz="2215" dirty="0">
              <a:solidFill>
                <a:srgbClr val="8B8B89"/>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p:cNvSpPr txBox="1"/>
          <p:nvPr/>
        </p:nvSpPr>
        <p:spPr>
          <a:xfrm>
            <a:off x="8392562" y="100031"/>
            <a:ext cx="3799438" cy="357470"/>
          </a:xfrm>
          <a:prstGeom prst="rect">
            <a:avLst/>
          </a:prstGeom>
          <a:noFill/>
        </p:spPr>
        <p:txBody>
          <a:bodyPr wrap="none" rtlCol="0">
            <a:spAutoFit/>
          </a:bodyPr>
          <a:lstStyle/>
          <a:p>
            <a:r>
              <a:rPr lang="en-GB" sz="1723" dirty="0">
                <a:solidFill>
                  <a:srgbClr val="8B8B89"/>
                </a:solidFill>
                <a:latin typeface="Lato" panose="020F0502020204030203" pitchFamily="34" charset="0"/>
                <a:ea typeface="Lato" panose="020F0502020204030203" pitchFamily="34" charset="0"/>
                <a:cs typeface="Lato" panose="020F0502020204030203" pitchFamily="34" charset="0"/>
              </a:rPr>
              <a:t>Post-World War Migration to Britain </a:t>
            </a:r>
            <a:endParaRPr lang="en-GB" sz="1723" dirty="0">
              <a:solidFill>
                <a:srgbClr val="8B8B89"/>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781432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840915" y="1"/>
            <a:ext cx="10515600" cy="7521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smtClean="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Push and </a:t>
            </a:r>
            <a:r>
              <a:rPr lang="en-GB" b="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a:t>
            </a:r>
            <a:r>
              <a:rPr lang="en-GB" b="1" dirty="0" smtClean="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ull </a:t>
            </a:r>
            <a:r>
              <a:rPr lang="en-GB" b="1" dirty="0" smtClean="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factors in migration</a:t>
            </a:r>
            <a:endParaRPr lang="en-GB" b="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Content Placeholder 2"/>
          <p:cNvSpPr>
            <a:spLocks noGrp="1"/>
          </p:cNvSpPr>
          <p:nvPr/>
        </p:nvSpPr>
        <p:spPr>
          <a:xfrm>
            <a:off x="626874" y="983673"/>
            <a:ext cx="10939481" cy="585828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GB" dirty="0" smtClean="0">
                <a:latin typeface="Lato" panose="020F0502020204030203" pitchFamily="34" charset="0"/>
                <a:ea typeface="Lato" panose="020F0502020204030203" pitchFamily="34" charset="0"/>
                <a:cs typeface="Lato" panose="020F0502020204030203" pitchFamily="34" charset="0"/>
              </a:rPr>
              <a:t>There are many reasons why people migrate (move from one area to another) but they can be broadly grouped into two types:</a:t>
            </a:r>
          </a:p>
          <a:p>
            <a:pPr marL="0" indent="0">
              <a:lnSpc>
                <a:spcPct val="120000"/>
              </a:lnSpc>
              <a:spcBef>
                <a:spcPts val="0"/>
              </a:spcBef>
              <a:buNone/>
            </a:pPr>
            <a:endParaRPr lang="en-GB" dirty="0">
              <a:latin typeface="Lato" panose="020F0502020204030203" pitchFamily="34" charset="0"/>
              <a:ea typeface="Lato" panose="020F0502020204030203" pitchFamily="34" charset="0"/>
              <a:cs typeface="Lato" panose="020F0502020204030203" pitchFamily="34" charset="0"/>
            </a:endParaRPr>
          </a:p>
          <a:p>
            <a:pPr>
              <a:lnSpc>
                <a:spcPct val="120000"/>
              </a:lnSpc>
              <a:spcBef>
                <a:spcPts val="0"/>
              </a:spcBef>
              <a:buFontTx/>
              <a:buChar char="-"/>
            </a:pPr>
            <a:r>
              <a:rPr lang="en-GB" b="1" u="sng" dirty="0" smtClean="0">
                <a:solidFill>
                  <a:srgbClr val="2AA1CB"/>
                </a:solidFill>
                <a:latin typeface="Lato" panose="020F0502020204030203" pitchFamily="34" charset="0"/>
                <a:ea typeface="Lato" panose="020F0502020204030203" pitchFamily="34" charset="0"/>
                <a:cs typeface="Lato" panose="020F0502020204030203" pitchFamily="34" charset="0"/>
              </a:rPr>
              <a:t>Push factors </a:t>
            </a:r>
            <a:r>
              <a:rPr lang="en-GB" dirty="0" smtClean="0">
                <a:latin typeface="Lato" panose="020F0502020204030203" pitchFamily="34" charset="0"/>
                <a:ea typeface="Lato" panose="020F0502020204030203" pitchFamily="34" charset="0"/>
                <a:cs typeface="Lato" panose="020F0502020204030203" pitchFamily="34" charset="0"/>
              </a:rPr>
              <a:t>are things that prompt people to leave a place. In other words, there are factors ‘pushing’ them away from the place they live. Examples can include famine, disease, war or a lack of jobs.</a:t>
            </a:r>
          </a:p>
          <a:p>
            <a:pPr>
              <a:lnSpc>
                <a:spcPct val="120000"/>
              </a:lnSpc>
              <a:spcBef>
                <a:spcPts val="0"/>
              </a:spcBef>
              <a:buFontTx/>
              <a:buChar char="-"/>
            </a:pPr>
            <a:r>
              <a:rPr lang="en-GB" b="1" u="sng" dirty="0" smtClean="0">
                <a:solidFill>
                  <a:srgbClr val="DB518C"/>
                </a:solidFill>
                <a:latin typeface="Lato" panose="020F0502020204030203" pitchFamily="34" charset="0"/>
                <a:ea typeface="Lato" panose="020F0502020204030203" pitchFamily="34" charset="0"/>
                <a:cs typeface="Lato" panose="020F0502020204030203" pitchFamily="34" charset="0"/>
              </a:rPr>
              <a:t>Pull factors </a:t>
            </a:r>
            <a:r>
              <a:rPr lang="en-GB" dirty="0" smtClean="0">
                <a:latin typeface="Lato" panose="020F0502020204030203" pitchFamily="34" charset="0"/>
                <a:ea typeface="Lato" panose="020F0502020204030203" pitchFamily="34" charset="0"/>
                <a:cs typeface="Lato" panose="020F0502020204030203" pitchFamily="34" charset="0"/>
              </a:rPr>
              <a:t>are things that prompt people to go to a certain place. In other words there are factors ‘pulling’ them to a certain place. Examples can include plentiful jobs, better climate or the presence of family in the new area</a:t>
            </a:r>
            <a:r>
              <a:rPr lang="en-GB" dirty="0" smtClean="0">
                <a:latin typeface="Lato" panose="020F0502020204030203" pitchFamily="34" charset="0"/>
                <a:ea typeface="Lato" panose="020F0502020204030203" pitchFamily="34" charset="0"/>
                <a:cs typeface="Lato" panose="020F0502020204030203" pitchFamily="34" charset="0"/>
              </a:rPr>
              <a:t>.</a:t>
            </a:r>
          </a:p>
          <a:p>
            <a:pPr>
              <a:lnSpc>
                <a:spcPct val="120000"/>
              </a:lnSpc>
              <a:spcBef>
                <a:spcPts val="0"/>
              </a:spcBef>
              <a:buFontTx/>
              <a:buChar char="-"/>
            </a:pPr>
            <a:endParaRPr lang="en-GB" dirty="0">
              <a:latin typeface="Lato" panose="020F0502020204030203" pitchFamily="34" charset="0"/>
              <a:ea typeface="Lato" panose="020F0502020204030203" pitchFamily="34" charset="0"/>
              <a:cs typeface="Lato" panose="020F0502020204030203" pitchFamily="34" charset="0"/>
            </a:endParaRPr>
          </a:p>
          <a:p>
            <a:pPr marL="0" indent="0">
              <a:lnSpc>
                <a:spcPct val="120000"/>
              </a:lnSpc>
              <a:spcBef>
                <a:spcPts val="0"/>
              </a:spcBef>
              <a:buNone/>
            </a:pPr>
            <a:r>
              <a:rPr lang="en-GB" dirty="0" smtClean="0">
                <a:latin typeface="Lato" panose="020F0502020204030203" pitchFamily="34" charset="0"/>
                <a:ea typeface="Lato" panose="020F0502020204030203" pitchFamily="34" charset="0"/>
                <a:cs typeface="Lato" panose="020F0502020204030203" pitchFamily="34" charset="0"/>
              </a:rPr>
              <a:t>Sometimes, both types of factors </a:t>
            </a:r>
            <a:r>
              <a:rPr lang="en-GB" dirty="0" smtClean="0">
                <a:latin typeface="Lato" panose="020F0502020204030203" pitchFamily="34" charset="0"/>
                <a:ea typeface="Lato" panose="020F0502020204030203" pitchFamily="34" charset="0"/>
                <a:cs typeface="Lato" panose="020F0502020204030203" pitchFamily="34" charset="0"/>
              </a:rPr>
              <a:t>act on </a:t>
            </a:r>
            <a:r>
              <a:rPr lang="en-GB" dirty="0" smtClean="0">
                <a:latin typeface="Lato" panose="020F0502020204030203" pitchFamily="34" charset="0"/>
                <a:ea typeface="Lato" panose="020F0502020204030203" pitchFamily="34" charset="0"/>
                <a:cs typeface="Lato" panose="020F0502020204030203" pitchFamily="34" charset="0"/>
              </a:rPr>
              <a:t>group at the same time. For example, many Pakistanis from Mirpur were pushed out of their homes because a dam was built that flooded the area; at the same time the British government gave them work permits to come to Britain because there were lots of jobs available in textile mills and factories in the Midlands and North of England.</a:t>
            </a:r>
            <a:endParaRPr lang="en-GB"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615089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791307"/>
            <a:ext cx="12192000" cy="2771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15">
              <a:latin typeface="Lato" charset="0"/>
              <a:ea typeface="Lato" charset="0"/>
              <a:cs typeface="Lato" charset="0"/>
            </a:endParaRPr>
          </a:p>
        </p:txBody>
      </p:sp>
      <p:sp>
        <p:nvSpPr>
          <p:cNvPr id="10" name="Title 1"/>
          <p:cNvSpPr txBox="1">
            <a:spLocks/>
          </p:cNvSpPr>
          <p:nvPr/>
        </p:nvSpPr>
        <p:spPr>
          <a:xfrm>
            <a:off x="32936" y="-602597"/>
            <a:ext cx="12163728" cy="650162"/>
          </a:xfrm>
          <a:prstGeom prst="rect">
            <a:avLst/>
          </a:prstGeom>
        </p:spPr>
        <p:txBody>
          <a:bodyPr vert="horz" lIns="112542" tIns="56271" rIns="112542" bIns="56271"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446" b="1" dirty="0" smtClean="0">
                <a:solidFill>
                  <a:srgbClr val="525153"/>
                </a:solidFill>
                <a:latin typeface="Lato" charset="0"/>
                <a:ea typeface="Lato" charset="0"/>
                <a:cs typeface="Lato" charset="0"/>
              </a:rPr>
              <a:t>Focus on post-WW2 Immigration</a:t>
            </a:r>
            <a:endParaRPr lang="en-GB" sz="3446" b="1" dirty="0">
              <a:solidFill>
                <a:srgbClr val="525153"/>
              </a:solidFill>
              <a:latin typeface="Lato" charset="0"/>
              <a:ea typeface="Lato" charset="0"/>
              <a:cs typeface="Lato" charset="0"/>
            </a:endParaRPr>
          </a:p>
        </p:txBody>
      </p:sp>
      <p:sp>
        <p:nvSpPr>
          <p:cNvPr id="11" name="Content Placeholder 2"/>
          <p:cNvSpPr>
            <a:spLocks noGrp="1"/>
          </p:cNvSpPr>
          <p:nvPr/>
        </p:nvSpPr>
        <p:spPr>
          <a:xfrm>
            <a:off x="340894" y="104238"/>
            <a:ext cx="11514222" cy="642119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GB" sz="2000" dirty="0">
                <a:latin typeface="Lato" panose="020F0502020204030203" pitchFamily="34" charset="0"/>
                <a:ea typeface="Lato" panose="020F0502020204030203" pitchFamily="34" charset="0"/>
                <a:cs typeface="Lato" panose="020F0502020204030203" pitchFamily="34" charset="0"/>
              </a:rPr>
              <a:t>You will research groups of immigrants </a:t>
            </a:r>
            <a:r>
              <a:rPr lang="en-GB" sz="2000" dirty="0" smtClean="0">
                <a:latin typeface="Lato" panose="020F0502020204030203" pitchFamily="34" charset="0"/>
                <a:ea typeface="Lato" panose="020F0502020204030203" pitchFamily="34" charset="0"/>
                <a:cs typeface="Lato" panose="020F0502020204030203" pitchFamily="34" charset="0"/>
              </a:rPr>
              <a:t>who came to Britain after World War Two on the Our Migration Story website.</a:t>
            </a:r>
            <a:endParaRPr lang="en-GB" sz="2000"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0"/>
              </a:spcBef>
              <a:buNone/>
            </a:pPr>
            <a:endParaRPr lang="en-GB" sz="2000"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0"/>
              </a:spcBef>
              <a:buNone/>
            </a:pPr>
            <a:r>
              <a:rPr lang="en-GB" sz="2000" dirty="0" smtClean="0">
                <a:latin typeface="Lato" panose="020F0502020204030203" pitchFamily="34" charset="0"/>
                <a:ea typeface="Lato" panose="020F0502020204030203" pitchFamily="34" charset="0"/>
                <a:cs typeface="Lato" panose="020F0502020204030203" pitchFamily="34" charset="0"/>
              </a:rPr>
              <a:t>For each group fill in the information capture sheet with as much detail as you can from reading their migration story. </a:t>
            </a:r>
            <a:endParaRPr lang="en-GB" sz="2000"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0"/>
              </a:spcBef>
              <a:buNone/>
            </a:pPr>
            <a:endParaRPr lang="en-GB" sz="2000"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0"/>
              </a:spcBef>
              <a:buNone/>
            </a:pPr>
            <a:r>
              <a:rPr lang="en-GB" sz="2000" dirty="0" smtClean="0">
                <a:latin typeface="Lato" panose="020F0502020204030203" pitchFamily="34" charset="0"/>
                <a:ea typeface="Lato" panose="020F0502020204030203" pitchFamily="34" charset="0"/>
                <a:cs typeface="Lato" panose="020F0502020204030203" pitchFamily="34" charset="0"/>
              </a:rPr>
              <a:t>Four case studies to investigate:</a:t>
            </a:r>
          </a:p>
          <a:p>
            <a:pPr>
              <a:lnSpc>
                <a:spcPct val="100000"/>
              </a:lnSpc>
              <a:spcBef>
                <a:spcPts val="0"/>
              </a:spcBef>
            </a:pPr>
            <a:r>
              <a:rPr lang="en-GB" sz="2000" b="1" dirty="0" smtClean="0">
                <a:latin typeface="Lato" panose="020F0502020204030203" pitchFamily="34" charset="0"/>
                <a:ea typeface="Lato" panose="020F0502020204030203" pitchFamily="34" charset="0"/>
                <a:cs typeface="Lato" panose="020F0502020204030203" pitchFamily="34" charset="0"/>
              </a:rPr>
              <a:t>Pakistani immigrants: ‘Families </a:t>
            </a:r>
            <a:r>
              <a:rPr lang="en-GB" sz="2000" b="1" dirty="0">
                <a:latin typeface="Lato" panose="020F0502020204030203" pitchFamily="34" charset="0"/>
                <a:ea typeface="Lato" panose="020F0502020204030203" pitchFamily="34" charset="0"/>
                <a:cs typeface="Lato" panose="020F0502020204030203" pitchFamily="34" charset="0"/>
              </a:rPr>
              <a:t>divided: the campaign for Anwar </a:t>
            </a:r>
            <a:r>
              <a:rPr lang="en-GB" sz="2000" b="1" dirty="0" err="1">
                <a:latin typeface="Lato" panose="020F0502020204030203" pitchFamily="34" charset="0"/>
                <a:ea typeface="Lato" panose="020F0502020204030203" pitchFamily="34" charset="0"/>
                <a:cs typeface="Lato" panose="020F0502020204030203" pitchFamily="34" charset="0"/>
              </a:rPr>
              <a:t>Ditta</a:t>
            </a:r>
            <a:r>
              <a:rPr lang="en-GB" sz="2000" b="1" dirty="0">
                <a:latin typeface="Lato" panose="020F0502020204030203" pitchFamily="34" charset="0"/>
                <a:ea typeface="Lato" panose="020F0502020204030203" pitchFamily="34" charset="0"/>
                <a:cs typeface="Lato" panose="020F0502020204030203" pitchFamily="34" charset="0"/>
              </a:rPr>
              <a:t> and her </a:t>
            </a:r>
            <a:r>
              <a:rPr lang="en-GB" sz="2000" b="1" dirty="0" smtClean="0">
                <a:latin typeface="Lato" panose="020F0502020204030203" pitchFamily="34" charset="0"/>
                <a:ea typeface="Lato" panose="020F0502020204030203" pitchFamily="34" charset="0"/>
                <a:cs typeface="Lato" panose="020F0502020204030203" pitchFamily="34" charset="0"/>
              </a:rPr>
              <a:t>children</a:t>
            </a:r>
            <a:r>
              <a:rPr lang="en-GB" sz="2000" b="1" dirty="0" smtClean="0">
                <a:latin typeface="Lato" panose="020F0502020204030203" pitchFamily="34" charset="0"/>
                <a:ea typeface="Lato" panose="020F0502020204030203" pitchFamily="34" charset="0"/>
                <a:cs typeface="Lato" panose="020F0502020204030203" pitchFamily="34" charset="0"/>
              </a:rPr>
              <a:t>’</a:t>
            </a:r>
          </a:p>
          <a:p>
            <a:pPr marL="0" indent="0">
              <a:lnSpc>
                <a:spcPct val="100000"/>
              </a:lnSpc>
              <a:spcBef>
                <a:spcPts val="0"/>
              </a:spcBef>
              <a:buNone/>
            </a:pPr>
            <a:r>
              <a:rPr lang="en-GB" sz="2000" b="1" dirty="0" smtClean="0">
                <a:latin typeface="Lato" panose="020F0502020204030203" pitchFamily="34" charset="0"/>
                <a:ea typeface="Lato" panose="020F0502020204030203" pitchFamily="34" charset="0"/>
                <a:cs typeface="Lato" panose="020F0502020204030203" pitchFamily="34" charset="0"/>
              </a:rPr>
              <a:t> </a:t>
            </a:r>
            <a:r>
              <a:rPr lang="en-GB" sz="2000" dirty="0" smtClean="0">
                <a:latin typeface="Lato" panose="020F0502020204030203" pitchFamily="34" charset="0"/>
                <a:ea typeface="Lato" panose="020F0502020204030203" pitchFamily="34" charset="0"/>
                <a:cs typeface="Lato" panose="020F0502020204030203" pitchFamily="34" charset="0"/>
                <a:hlinkClick r:id="rId3"/>
              </a:rPr>
              <a:t>http://www.ourmigrationstory.org.uk/oms/families-divided-the-campaign-for-anwar-ditta-and-her-children</a:t>
            </a:r>
            <a:r>
              <a:rPr lang="en-GB" sz="2000" dirty="0" smtClean="0">
                <a:latin typeface="Lato" panose="020F0502020204030203" pitchFamily="34" charset="0"/>
                <a:ea typeface="Lato" panose="020F0502020204030203" pitchFamily="34" charset="0"/>
                <a:cs typeface="Lato" panose="020F0502020204030203" pitchFamily="34" charset="0"/>
              </a:rPr>
              <a:t> </a:t>
            </a:r>
          </a:p>
          <a:p>
            <a:pPr>
              <a:lnSpc>
                <a:spcPct val="100000"/>
              </a:lnSpc>
              <a:spcBef>
                <a:spcPts val="0"/>
              </a:spcBef>
            </a:pPr>
            <a:r>
              <a:rPr lang="en-GB" sz="2000" b="1" dirty="0" smtClean="0">
                <a:latin typeface="Lato" panose="020F0502020204030203" pitchFamily="34" charset="0"/>
                <a:ea typeface="Lato" panose="020F0502020204030203" pitchFamily="34" charset="0"/>
                <a:cs typeface="Lato" panose="020F0502020204030203" pitchFamily="34" charset="0"/>
              </a:rPr>
              <a:t>Caribbean </a:t>
            </a:r>
            <a:r>
              <a:rPr lang="en-GB" sz="2000" b="1" dirty="0" smtClean="0">
                <a:latin typeface="Lato" panose="020F0502020204030203" pitchFamily="34" charset="0"/>
                <a:ea typeface="Lato" panose="020F0502020204030203" pitchFamily="34" charset="0"/>
                <a:cs typeface="Lato" panose="020F0502020204030203" pitchFamily="34" charset="0"/>
              </a:rPr>
              <a:t>immigrants: </a:t>
            </a:r>
          </a:p>
          <a:p>
            <a:pPr lvl="1">
              <a:lnSpc>
                <a:spcPct val="100000"/>
              </a:lnSpc>
              <a:spcBef>
                <a:spcPts val="0"/>
              </a:spcBef>
            </a:pPr>
            <a:r>
              <a:rPr lang="en-GB" sz="2000" b="1" dirty="0" smtClean="0">
                <a:latin typeface="Lato" panose="020F0502020204030203" pitchFamily="34" charset="0"/>
                <a:ea typeface="Lato" panose="020F0502020204030203" pitchFamily="34" charset="0"/>
                <a:cs typeface="Lato" panose="020F0502020204030203" pitchFamily="34" charset="0"/>
              </a:rPr>
              <a:t>‘London </a:t>
            </a:r>
            <a:r>
              <a:rPr lang="en-GB" sz="2000" b="1" dirty="0">
                <a:latin typeface="Lato" panose="020F0502020204030203" pitchFamily="34" charset="0"/>
                <a:ea typeface="Lato" panose="020F0502020204030203" pitchFamily="34" charset="0"/>
                <a:cs typeface="Lato" panose="020F0502020204030203" pitchFamily="34" charset="0"/>
              </a:rPr>
              <a:t>on the move: West Indian transport </a:t>
            </a:r>
            <a:r>
              <a:rPr lang="en-GB" sz="2000" b="1" dirty="0" smtClean="0">
                <a:latin typeface="Lato" panose="020F0502020204030203" pitchFamily="34" charset="0"/>
                <a:ea typeface="Lato" panose="020F0502020204030203" pitchFamily="34" charset="0"/>
                <a:cs typeface="Lato" panose="020F0502020204030203" pitchFamily="34" charset="0"/>
              </a:rPr>
              <a:t>workers’ </a:t>
            </a:r>
            <a:r>
              <a:rPr lang="en-GB" sz="2000" dirty="0" smtClean="0">
                <a:latin typeface="Lato" panose="020F0502020204030203" pitchFamily="34" charset="0"/>
                <a:ea typeface="Lato" panose="020F0502020204030203" pitchFamily="34" charset="0"/>
                <a:cs typeface="Lato" panose="020F0502020204030203" pitchFamily="34" charset="0"/>
                <a:hlinkClick r:id="rId4"/>
              </a:rPr>
              <a:t>http://www.ourmigrationstory.org.uk/oms/london-on-the-move-west-indian-transport-workers</a:t>
            </a:r>
            <a:r>
              <a:rPr lang="en-GB" sz="2000" dirty="0" smtClean="0">
                <a:latin typeface="Lato" panose="020F0502020204030203" pitchFamily="34" charset="0"/>
                <a:ea typeface="Lato" panose="020F0502020204030203" pitchFamily="34" charset="0"/>
                <a:cs typeface="Lato" panose="020F0502020204030203" pitchFamily="34" charset="0"/>
              </a:rPr>
              <a:t> </a:t>
            </a:r>
            <a:endParaRPr lang="en-GB" sz="2000" dirty="0" smtClean="0">
              <a:latin typeface="Lato" panose="020F0502020204030203" pitchFamily="34" charset="0"/>
              <a:ea typeface="Lato" panose="020F0502020204030203" pitchFamily="34" charset="0"/>
              <a:cs typeface="Lato" panose="020F0502020204030203" pitchFamily="34" charset="0"/>
            </a:endParaRPr>
          </a:p>
          <a:p>
            <a:pPr lvl="1">
              <a:lnSpc>
                <a:spcPct val="100000"/>
              </a:lnSpc>
              <a:spcBef>
                <a:spcPts val="0"/>
              </a:spcBef>
            </a:pPr>
            <a:r>
              <a:rPr lang="en-GB" sz="2000" b="1" dirty="0" smtClean="0">
                <a:latin typeface="Lato" panose="020F0502020204030203" pitchFamily="34" charset="0"/>
                <a:ea typeface="Lato" panose="020F0502020204030203" pitchFamily="34" charset="0"/>
                <a:cs typeface="Lato" panose="020F0502020204030203" pitchFamily="34" charset="0"/>
              </a:rPr>
              <a:t>‘Sailing </a:t>
            </a:r>
            <a:r>
              <a:rPr lang="en-GB" sz="2000" b="1" dirty="0">
                <a:latin typeface="Lato" panose="020F0502020204030203" pitchFamily="34" charset="0"/>
                <a:ea typeface="Lato" panose="020F0502020204030203" pitchFamily="34" charset="0"/>
                <a:cs typeface="Lato" panose="020F0502020204030203" pitchFamily="34" charset="0"/>
              </a:rPr>
              <a:t>from St. Vincent: the story of </a:t>
            </a:r>
            <a:r>
              <a:rPr lang="en-GB" sz="2000" b="1" dirty="0" err="1">
                <a:latin typeface="Lato" panose="020F0502020204030203" pitchFamily="34" charset="0"/>
                <a:ea typeface="Lato" panose="020F0502020204030203" pitchFamily="34" charset="0"/>
                <a:cs typeface="Lato" panose="020F0502020204030203" pitchFamily="34" charset="0"/>
              </a:rPr>
              <a:t>Jannett</a:t>
            </a:r>
            <a:r>
              <a:rPr lang="en-GB" sz="2000" b="1" dirty="0">
                <a:latin typeface="Lato" panose="020F0502020204030203" pitchFamily="34" charset="0"/>
                <a:ea typeface="Lato" panose="020F0502020204030203" pitchFamily="34" charset="0"/>
                <a:cs typeface="Lato" panose="020F0502020204030203" pitchFamily="34" charset="0"/>
              </a:rPr>
              <a:t> V. </a:t>
            </a:r>
            <a:r>
              <a:rPr lang="en-GB" sz="2000" b="1" dirty="0" err="1" smtClean="0">
                <a:latin typeface="Lato" panose="020F0502020204030203" pitchFamily="34" charset="0"/>
                <a:ea typeface="Lato" panose="020F0502020204030203" pitchFamily="34" charset="0"/>
                <a:cs typeface="Lato" panose="020F0502020204030203" pitchFamily="34" charset="0"/>
              </a:rPr>
              <a:t>Creese</a:t>
            </a:r>
            <a:r>
              <a:rPr lang="en-GB" sz="2000" b="1" dirty="0" smtClean="0">
                <a:latin typeface="Lato" panose="020F0502020204030203" pitchFamily="34" charset="0"/>
                <a:ea typeface="Lato" panose="020F0502020204030203" pitchFamily="34" charset="0"/>
                <a:cs typeface="Lato" panose="020F0502020204030203" pitchFamily="34" charset="0"/>
              </a:rPr>
              <a:t>’ </a:t>
            </a:r>
            <a:r>
              <a:rPr lang="en-GB" sz="2000" dirty="0" smtClean="0">
                <a:latin typeface="Lato" panose="020F0502020204030203" pitchFamily="34" charset="0"/>
                <a:ea typeface="Lato" panose="020F0502020204030203" pitchFamily="34" charset="0"/>
                <a:cs typeface="Lato" panose="020F0502020204030203" pitchFamily="34" charset="0"/>
                <a:hlinkClick r:id="rId5"/>
              </a:rPr>
              <a:t>http://www.ourmigrationstory.org.uk/oms/sailing-to-new-shores-the-story-of-jannett-v-creese</a:t>
            </a:r>
            <a:r>
              <a:rPr lang="en-GB" sz="2000" dirty="0" smtClean="0">
                <a:latin typeface="Lato" panose="020F0502020204030203" pitchFamily="34" charset="0"/>
                <a:ea typeface="Lato" panose="020F0502020204030203" pitchFamily="34" charset="0"/>
                <a:cs typeface="Lato" panose="020F0502020204030203" pitchFamily="34" charset="0"/>
              </a:rPr>
              <a:t> </a:t>
            </a:r>
          </a:p>
          <a:p>
            <a:pPr>
              <a:lnSpc>
                <a:spcPct val="100000"/>
              </a:lnSpc>
              <a:spcBef>
                <a:spcPts val="0"/>
              </a:spcBef>
            </a:pPr>
            <a:r>
              <a:rPr lang="en-GB" sz="2000" b="1" dirty="0" smtClean="0">
                <a:latin typeface="Lato" panose="020F0502020204030203" pitchFamily="34" charset="0"/>
                <a:ea typeface="Lato" panose="020F0502020204030203" pitchFamily="34" charset="0"/>
                <a:cs typeface="Lato" panose="020F0502020204030203" pitchFamily="34" charset="0"/>
              </a:rPr>
              <a:t>East African Asian immigrants: ‘On the picket line: </a:t>
            </a:r>
            <a:r>
              <a:rPr lang="en-GB" sz="2000" b="1" dirty="0" err="1" smtClean="0">
                <a:latin typeface="Lato" panose="020F0502020204030203" pitchFamily="34" charset="0"/>
                <a:ea typeface="Lato" panose="020F0502020204030203" pitchFamily="34" charset="0"/>
                <a:cs typeface="Lato" panose="020F0502020204030203" pitchFamily="34" charset="0"/>
              </a:rPr>
              <a:t>Jayaben</a:t>
            </a:r>
            <a:r>
              <a:rPr lang="en-GB" sz="2000" b="1" dirty="0" smtClean="0">
                <a:latin typeface="Lato" panose="020F0502020204030203" pitchFamily="34" charset="0"/>
                <a:ea typeface="Lato" panose="020F0502020204030203" pitchFamily="34" charset="0"/>
                <a:cs typeface="Lato" panose="020F0502020204030203" pitchFamily="34" charset="0"/>
              </a:rPr>
              <a:t> Desai from East Africa to </a:t>
            </a:r>
            <a:r>
              <a:rPr lang="en-GB" sz="2000" b="1" dirty="0" err="1" smtClean="0">
                <a:latin typeface="Lato" panose="020F0502020204030203" pitchFamily="34" charset="0"/>
                <a:ea typeface="Lato" panose="020F0502020204030203" pitchFamily="34" charset="0"/>
                <a:cs typeface="Lato" panose="020F0502020204030203" pitchFamily="34" charset="0"/>
              </a:rPr>
              <a:t>Grunwick</a:t>
            </a:r>
            <a:r>
              <a:rPr lang="en-GB" sz="2000" b="1" dirty="0" smtClean="0">
                <a:latin typeface="Lato" panose="020F0502020204030203" pitchFamily="34" charset="0"/>
                <a:ea typeface="Lato" panose="020F0502020204030203" pitchFamily="34" charset="0"/>
                <a:cs typeface="Lato" panose="020F0502020204030203" pitchFamily="34" charset="0"/>
              </a:rPr>
              <a:t>’ </a:t>
            </a:r>
            <a:r>
              <a:rPr lang="en-GB" sz="2000" dirty="0" smtClean="0">
                <a:latin typeface="Lato" panose="020F0502020204030203" pitchFamily="34" charset="0"/>
                <a:ea typeface="Lato" panose="020F0502020204030203" pitchFamily="34" charset="0"/>
                <a:cs typeface="Lato" panose="020F0502020204030203" pitchFamily="34" charset="0"/>
                <a:hlinkClick r:id="rId6"/>
              </a:rPr>
              <a:t>http://www.ourmigrationstory.org.uk/oms/from-east-africa-to-grunwick-jayaben-desai</a:t>
            </a:r>
            <a:r>
              <a:rPr lang="en-GB" sz="2000" dirty="0" smtClean="0">
                <a:latin typeface="Lato" panose="020F0502020204030203" pitchFamily="34" charset="0"/>
                <a:ea typeface="Lato" panose="020F0502020204030203" pitchFamily="34" charset="0"/>
                <a:cs typeface="Lato" panose="020F0502020204030203" pitchFamily="34" charset="0"/>
              </a:rPr>
              <a:t> </a:t>
            </a:r>
          </a:p>
          <a:p>
            <a:pPr>
              <a:lnSpc>
                <a:spcPct val="100000"/>
              </a:lnSpc>
              <a:spcBef>
                <a:spcPts val="0"/>
              </a:spcBef>
            </a:pPr>
            <a:r>
              <a:rPr lang="en-GB" sz="2000" b="1" dirty="0" smtClean="0">
                <a:latin typeface="Lato" panose="020F0502020204030203" pitchFamily="34" charset="0"/>
                <a:ea typeface="Lato" panose="020F0502020204030203" pitchFamily="34" charset="0"/>
                <a:cs typeface="Lato" panose="020F0502020204030203" pitchFamily="34" charset="0"/>
              </a:rPr>
              <a:t>Polish </a:t>
            </a:r>
            <a:r>
              <a:rPr lang="en-GB" sz="2000" b="1" dirty="0">
                <a:latin typeface="Lato" panose="020F0502020204030203" pitchFamily="34" charset="0"/>
                <a:ea typeface="Lato" panose="020F0502020204030203" pitchFamily="34" charset="0"/>
                <a:cs typeface="Lato" panose="020F0502020204030203" pitchFamily="34" charset="0"/>
              </a:rPr>
              <a:t>immigrants: </a:t>
            </a:r>
            <a:r>
              <a:rPr lang="en-GB" sz="2000" b="1" dirty="0" smtClean="0">
                <a:latin typeface="Lato" panose="020F0502020204030203" pitchFamily="34" charset="0"/>
                <a:ea typeface="Lato" panose="020F0502020204030203" pitchFamily="34" charset="0"/>
                <a:cs typeface="Lato" panose="020F0502020204030203" pitchFamily="34" charset="0"/>
              </a:rPr>
              <a:t>‘Polish </a:t>
            </a:r>
            <a:r>
              <a:rPr lang="en-GB" sz="2000" b="1" dirty="0">
                <a:latin typeface="Lato" panose="020F0502020204030203" pitchFamily="34" charset="0"/>
                <a:ea typeface="Lato" panose="020F0502020204030203" pitchFamily="34" charset="0"/>
                <a:cs typeface="Lato" panose="020F0502020204030203" pitchFamily="34" charset="0"/>
              </a:rPr>
              <a:t>migration after </a:t>
            </a:r>
            <a:r>
              <a:rPr lang="en-GB" sz="2000" b="1" dirty="0" smtClean="0">
                <a:latin typeface="Lato" panose="020F0502020204030203" pitchFamily="34" charset="0"/>
                <a:ea typeface="Lato" panose="020F0502020204030203" pitchFamily="34" charset="0"/>
                <a:cs typeface="Lato" panose="020F0502020204030203" pitchFamily="34" charset="0"/>
              </a:rPr>
              <a:t>2004’ </a:t>
            </a:r>
            <a:r>
              <a:rPr lang="en-GB" sz="2000" dirty="0">
                <a:latin typeface="Lato" panose="020F0502020204030203" pitchFamily="34" charset="0"/>
                <a:ea typeface="Lato" panose="020F0502020204030203" pitchFamily="34" charset="0"/>
                <a:cs typeface="Lato" panose="020F0502020204030203" pitchFamily="34" charset="0"/>
                <a:hlinkClick r:id="rId7"/>
              </a:rPr>
              <a:t>http://</a:t>
            </a:r>
            <a:r>
              <a:rPr lang="en-GB" sz="2000" dirty="0" smtClean="0">
                <a:latin typeface="Lato" panose="020F0502020204030203" pitchFamily="34" charset="0"/>
                <a:ea typeface="Lato" panose="020F0502020204030203" pitchFamily="34" charset="0"/>
                <a:cs typeface="Lato" panose="020F0502020204030203" pitchFamily="34" charset="0"/>
                <a:hlinkClick r:id="rId7"/>
              </a:rPr>
              <a:t>www.ourmigrationstory.org.uk/oms/polish-migration-after-2004</a:t>
            </a:r>
            <a:r>
              <a:rPr lang="en-GB" sz="2000" dirty="0" smtClean="0">
                <a:latin typeface="Lato" panose="020F0502020204030203" pitchFamily="34" charset="0"/>
                <a:ea typeface="Lato" panose="020F0502020204030203" pitchFamily="34" charset="0"/>
                <a:cs typeface="Lato" panose="020F0502020204030203" pitchFamily="34" charset="0"/>
              </a:rPr>
              <a:t> </a:t>
            </a:r>
          </a:p>
          <a:p>
            <a:pPr marL="0" indent="0">
              <a:buNone/>
            </a:pPr>
            <a:endParaRPr lang="en-GB" sz="2000"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043065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nvSpPr>
        <p:spPr>
          <a:xfrm>
            <a:off x="839559" y="199104"/>
            <a:ext cx="10515600" cy="7521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P</a:t>
            </a:r>
            <a:r>
              <a:rPr lang="en-GB"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ost-WW2 immigration timeline</a:t>
            </a:r>
            <a:endParaRPr lang="en-GB"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Content Placeholder 2"/>
          <p:cNvSpPr>
            <a:spLocks noGrp="1"/>
          </p:cNvSpPr>
          <p:nvPr/>
        </p:nvSpPr>
        <p:spPr>
          <a:xfrm>
            <a:off x="166826" y="1245253"/>
            <a:ext cx="3601881" cy="44316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600" dirty="0" smtClean="0">
                <a:latin typeface="Lato" panose="020F0502020204030203" pitchFamily="34" charset="0"/>
                <a:ea typeface="Lato" panose="020F0502020204030203" pitchFamily="34" charset="0"/>
                <a:cs typeface="Lato" panose="020F0502020204030203" pitchFamily="34" charset="0"/>
              </a:rPr>
              <a:t>Finally, plot the groups you have researched on the timeline, showing when they came to Britain and whether they were ‘pulled’ (above the line) or ‘pushed’ (below the line). One extra group has been done for you</a:t>
            </a:r>
            <a:r>
              <a:rPr lang="en-GB" sz="2600" dirty="0" smtClean="0">
                <a:latin typeface="Lato" panose="020F0502020204030203" pitchFamily="34" charset="0"/>
                <a:ea typeface="Lato" panose="020F0502020204030203" pitchFamily="34" charset="0"/>
                <a:cs typeface="Lato" panose="020F0502020204030203" pitchFamily="34" charset="0"/>
              </a:rPr>
              <a:t>.</a:t>
            </a:r>
            <a:endParaRPr lang="en-GB" sz="2600" dirty="0" smtClean="0">
              <a:latin typeface="Lato" panose="020F0502020204030203" pitchFamily="34" charset="0"/>
              <a:ea typeface="Lato" panose="020F0502020204030203" pitchFamily="34" charset="0"/>
              <a:cs typeface="Lato" panose="020F0502020204030203" pitchFamily="34" charset="0"/>
            </a:endParaRPr>
          </a:p>
        </p:txBody>
      </p:sp>
      <p:pic>
        <p:nvPicPr>
          <p:cNvPr id="14" name="Picture 13"/>
          <p:cNvPicPr>
            <a:picLocks noChangeAspect="1"/>
          </p:cNvPicPr>
          <p:nvPr/>
        </p:nvPicPr>
        <p:blipFill rotWithShape="1">
          <a:blip r:embed="rId3"/>
          <a:srcRect l="8518" t="19456" r="9526" b="8972"/>
          <a:stretch/>
        </p:blipFill>
        <p:spPr>
          <a:xfrm>
            <a:off x="3848917" y="1239351"/>
            <a:ext cx="7993626" cy="5235678"/>
          </a:xfrm>
          <a:prstGeom prst="rect">
            <a:avLst/>
          </a:prstGeom>
          <a:ln>
            <a:solidFill>
              <a:schemeClr val="accent1"/>
            </a:solidFill>
          </a:ln>
        </p:spPr>
      </p:pic>
    </p:spTree>
    <p:extLst>
      <p:ext uri="{BB962C8B-B14F-4D97-AF65-F5344CB8AC3E}">
        <p14:creationId xmlns:p14="http://schemas.microsoft.com/office/powerpoint/2010/main" val="529658182"/>
      </p:ext>
    </p:extLst>
  </p:cSld>
  <p:clrMapOvr>
    <a:masterClrMapping/>
  </p:clrMapOvr>
</p:sld>
</file>

<file path=ppt/theme/theme1.xml><?xml version="1.0" encoding="utf-8"?>
<a:theme xmlns:a="http://schemas.openxmlformats.org/drawingml/2006/main" name="Office Theme">
  <a:themeElements>
    <a:clrScheme name="OMS">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MS master" id="{6A9FAA5D-2FBE-A343-A01E-216E7C0F3658}" vid="{F1516D9E-ACEF-614E-9DE9-6703FAD0C80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TotalTime>
  <Words>484</Words>
  <Application>Microsoft Office PowerPoint</Application>
  <PresentationFormat>Widescreen</PresentationFormat>
  <Paragraphs>36</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Lato</vt:lpstr>
      <vt:lpstr>Office Theme</vt:lpstr>
      <vt:lpstr>Post-World War II Migration to Britain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McIntosh</dc:creator>
  <cp:lastModifiedBy>Khan</cp:lastModifiedBy>
  <cp:revision>48</cp:revision>
  <dcterms:created xsi:type="dcterms:W3CDTF">2017-06-02T09:27:52Z</dcterms:created>
  <dcterms:modified xsi:type="dcterms:W3CDTF">2017-06-26T14:08:55Z</dcterms:modified>
</cp:coreProperties>
</file>